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272" r:id="rId2"/>
    <p:sldId id="273" r:id="rId3"/>
    <p:sldId id="274" r:id="rId4"/>
    <p:sldId id="275" r:id="rId5"/>
    <p:sldId id="276" r:id="rId6"/>
    <p:sldId id="277" r:id="rId7"/>
    <p:sldId id="278" r:id="rId8"/>
  </p:sldIdLst>
  <p:sldSz cx="9144000" cy="5143500" type="screen16x9"/>
  <p:notesSz cx="6858000" cy="9144000"/>
  <p:embeddedFontLst>
    <p:embeddedFont>
      <p:font typeface="Palanquin Dark" panose="020B0604020202020204" charset="0"/>
      <p:regular r:id="rId10"/>
      <p:bold r:id="rId11"/>
    </p:embeddedFont>
    <p:embeddedFont>
      <p:font typeface="Calibri" panose="020F0502020204030204" pitchFamily="34" charset="0"/>
      <p:regular r:id="rId12"/>
      <p:bold r:id="rId13"/>
      <p:italic r:id="rId14"/>
      <p:boldItalic r:id="rId15"/>
    </p:embeddedFont>
    <p:embeddedFont>
      <p:font typeface="Georgia" panose="02040502050405020303" pitchFamily="18"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104">
          <p15:clr>
            <a:srgbClr val="A4A3A4"/>
          </p15:clr>
        </p15:guide>
        <p15:guide id="2" pos="499">
          <p15:clr>
            <a:srgbClr val="9AA0A6"/>
          </p15:clr>
        </p15:guide>
        <p15:guide id="3" orient="horz" pos="864">
          <p15:clr>
            <a:srgbClr val="9AA0A6"/>
          </p15:clr>
        </p15:guide>
        <p15:guide id="4" orient="horz" pos="2871">
          <p15:clr>
            <a:srgbClr val="9AA0A6"/>
          </p15:clr>
        </p15:guide>
        <p15:guide id="5" pos="5228">
          <p15:clr>
            <a:srgbClr val="9AA0A6"/>
          </p15:clr>
        </p15:guide>
        <p15:guide id="6" orient="horz" pos="2486">
          <p15:clr>
            <a:srgbClr val="9AA0A6"/>
          </p15:clr>
        </p15:guide>
        <p15:guide id="7" pos="3744">
          <p15:clr>
            <a:srgbClr val="9AA0A6"/>
          </p15:clr>
        </p15:guide>
        <p15:guide id="8" orient="horz" pos="1656">
          <p15:clr>
            <a:srgbClr val="9AA0A6"/>
          </p15:clr>
        </p15:guide>
        <p15:guide id="9" pos="1440">
          <p15:clr>
            <a:srgbClr val="9AA0A6"/>
          </p15:clr>
        </p15:guide>
        <p15:guide id="10" pos="4225">
          <p15:clr>
            <a:srgbClr val="9AA0A6"/>
          </p15:clr>
        </p15:guide>
        <p15:guide id="11" orient="horz" pos="882">
          <p15:clr>
            <a:srgbClr val="9AA0A6"/>
          </p15:clr>
        </p15:guide>
        <p15:guide id="12" orient="horz" pos="2616">
          <p15:clr>
            <a:srgbClr val="9AA0A6"/>
          </p15:clr>
        </p15:guide>
        <p15:guide id="13" orient="horz" pos="2039">
          <p15:clr>
            <a:srgbClr val="9AA0A6"/>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peyudBGsgDsWM6BMv/AHzUMMy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0206"/>
    <a:srgbClr val="F9FB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2" y="197"/>
      </p:cViewPr>
      <p:guideLst>
        <p:guide pos="4104"/>
        <p:guide pos="499"/>
        <p:guide orient="horz" pos="864"/>
        <p:guide orient="horz" pos="2871"/>
        <p:guide pos="5228"/>
        <p:guide orient="horz" pos="2486"/>
        <p:guide pos="3744"/>
        <p:guide orient="horz" pos="1656"/>
        <p:guide pos="1440"/>
        <p:guide pos="4225"/>
        <p:guide orient="horz" pos="882"/>
        <p:guide orient="horz" pos="2616"/>
        <p:guide orient="horz" pos="20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7256285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85496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26898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2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3C0206"/>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Rectangle 2"/>
          <p:cNvSpPr/>
          <p:nvPr/>
        </p:nvSpPr>
        <p:spPr>
          <a:xfrm>
            <a:off x="659757" y="922964"/>
            <a:ext cx="7616142" cy="3385542"/>
          </a:xfrm>
          <a:prstGeom prst="rect">
            <a:avLst/>
          </a:prstGeom>
        </p:spPr>
        <p:txBody>
          <a:bodyPr wrap="square">
            <a:spAutoFit/>
          </a:bodyPr>
          <a:lstStyle/>
          <a:p>
            <a:pPr algn="ctr" fontAlgn="base"/>
            <a:r>
              <a:rPr lang="en-IN" sz="2800" b="1" dirty="0">
                <a:solidFill>
                  <a:srgbClr val="3C0206"/>
                </a:solidFill>
              </a:rPr>
              <a:t>B Com –III Semester  V</a:t>
            </a:r>
            <a:endParaRPr lang="en-IN" sz="2800" dirty="0">
              <a:solidFill>
                <a:srgbClr val="3C0206"/>
              </a:solidFill>
            </a:endParaRPr>
          </a:p>
          <a:p>
            <a:pPr algn="ctr" fontAlgn="base"/>
            <a:r>
              <a:rPr lang="en-IN" sz="2400" b="1" dirty="0">
                <a:solidFill>
                  <a:srgbClr val="3C0206"/>
                </a:solidFill>
              </a:rPr>
              <a:t>Unit – IV – Investment Account</a:t>
            </a:r>
            <a:endParaRPr lang="en-IN" sz="2400" dirty="0">
              <a:solidFill>
                <a:srgbClr val="3C0206"/>
              </a:solidFill>
            </a:endParaRPr>
          </a:p>
          <a:p>
            <a:pPr algn="ctr" fontAlgn="base"/>
            <a:endParaRPr lang="en-IN" sz="2400" b="1" dirty="0" smtClean="0">
              <a:solidFill>
                <a:srgbClr val="3C0206"/>
              </a:solidFill>
            </a:endParaRPr>
          </a:p>
          <a:p>
            <a:pPr algn="ctr" fontAlgn="base"/>
            <a:endParaRPr lang="en-IN" sz="2400" b="1" dirty="0">
              <a:solidFill>
                <a:srgbClr val="3C0206"/>
              </a:solidFill>
            </a:endParaRPr>
          </a:p>
          <a:p>
            <a:pPr algn="ctr" fontAlgn="base"/>
            <a:endParaRPr lang="en-IN" sz="2400" b="1" dirty="0">
              <a:solidFill>
                <a:srgbClr val="3C0206"/>
              </a:solidFill>
            </a:endParaRPr>
          </a:p>
          <a:p>
            <a:pPr algn="ctr" fontAlgn="base"/>
            <a:r>
              <a:rPr lang="en-IN" sz="2400" b="1" dirty="0">
                <a:solidFill>
                  <a:srgbClr val="3C0206"/>
                </a:solidFill>
              </a:rPr>
              <a:t>Prof Sanjay </a:t>
            </a:r>
            <a:r>
              <a:rPr lang="en-IN" sz="2400" b="1" dirty="0" err="1">
                <a:solidFill>
                  <a:srgbClr val="3C0206"/>
                </a:solidFill>
              </a:rPr>
              <a:t>Aswale</a:t>
            </a:r>
            <a:r>
              <a:rPr lang="en-IN" sz="2400" b="1" dirty="0">
                <a:solidFill>
                  <a:srgbClr val="3C0206"/>
                </a:solidFill>
              </a:rPr>
              <a:t> , </a:t>
            </a:r>
            <a:endParaRPr lang="en-IN" sz="2400" dirty="0">
              <a:solidFill>
                <a:srgbClr val="3C0206"/>
              </a:solidFill>
            </a:endParaRPr>
          </a:p>
          <a:p>
            <a:pPr algn="ctr"/>
            <a:r>
              <a:rPr lang="en" sz="2400" dirty="0">
                <a:solidFill>
                  <a:srgbClr val="3C0206"/>
                </a:solidFill>
                <a:latin typeface="Palanquin Dark"/>
                <a:ea typeface="Palanquin Dark"/>
                <a:cs typeface="Palanquin Dark"/>
                <a:sym typeface="Palanquin Dark"/>
              </a:rPr>
              <a:t>SHRI CHHATRAPATI SHIVAJI COLLEGE, OMERGA </a:t>
            </a:r>
          </a:p>
          <a:p>
            <a:pPr algn="ctr"/>
            <a:r>
              <a:rPr lang="en" sz="2400" dirty="0">
                <a:solidFill>
                  <a:srgbClr val="3C0206"/>
                </a:solidFill>
                <a:latin typeface="Palanquin Dark"/>
                <a:ea typeface="Palanquin Dark"/>
                <a:cs typeface="Palanquin Dark"/>
                <a:sym typeface="Palanquin Dark"/>
              </a:rPr>
              <a:t>CONVENER – Prof. Sanjay Aswale </a:t>
            </a:r>
          </a:p>
          <a:p>
            <a:pPr algn="ctr"/>
            <a:r>
              <a:rPr lang="en" sz="1800" dirty="0">
                <a:solidFill>
                  <a:srgbClr val="3C0206"/>
                </a:solidFill>
                <a:latin typeface="Palanquin Dark"/>
                <a:ea typeface="Palanquin Dark"/>
                <a:cs typeface="Palanquin Dark"/>
                <a:sym typeface="Palanquin Dark"/>
              </a:rPr>
              <a:t>Vice </a:t>
            </a:r>
            <a:r>
              <a:rPr lang="en" sz="1800" dirty="0" smtClean="0">
                <a:solidFill>
                  <a:srgbClr val="3C0206"/>
                </a:solidFill>
                <a:latin typeface="Palanquin Dark"/>
                <a:ea typeface="Palanquin Dark"/>
                <a:cs typeface="Palanquin Dark"/>
                <a:sym typeface="Palanquin Dark"/>
              </a:rPr>
              <a:t>Principal </a:t>
            </a:r>
            <a:r>
              <a:rPr lang="en" sz="1800" dirty="0">
                <a:solidFill>
                  <a:srgbClr val="3C0206"/>
                </a:solidFill>
                <a:latin typeface="Palanquin Dark"/>
                <a:ea typeface="Palanquin Dark"/>
                <a:cs typeface="Palanquin Dark"/>
                <a:sym typeface="Palanquin Dark"/>
              </a:rPr>
              <a:t>and Coordinator </a:t>
            </a:r>
          </a:p>
        </p:txBody>
      </p:sp>
    </p:spTree>
    <p:extLst>
      <p:ext uri="{BB962C8B-B14F-4D97-AF65-F5344CB8AC3E}">
        <p14:creationId xmlns:p14="http://schemas.microsoft.com/office/powerpoint/2010/main" val="2761004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Rectangle 2"/>
          <p:cNvSpPr/>
          <p:nvPr/>
        </p:nvSpPr>
        <p:spPr>
          <a:xfrm>
            <a:off x="694480" y="108532"/>
            <a:ext cx="7882359" cy="5632311"/>
          </a:xfrm>
          <a:prstGeom prst="rect">
            <a:avLst/>
          </a:prstGeom>
        </p:spPr>
        <p:txBody>
          <a:bodyPr wrap="square">
            <a:spAutoFit/>
          </a:bodyPr>
          <a:lstStyle/>
          <a:p>
            <a:pPr fontAlgn="base"/>
            <a:r>
              <a:rPr lang="en-IN" sz="3000" b="1" dirty="0">
                <a:solidFill>
                  <a:srgbClr val="3C0206"/>
                </a:solidFill>
              </a:rPr>
              <a:t> </a:t>
            </a:r>
            <a:endParaRPr lang="en-IN" sz="3000" dirty="0">
              <a:solidFill>
                <a:srgbClr val="3C0206"/>
              </a:solidFill>
            </a:endParaRPr>
          </a:p>
          <a:p>
            <a:pPr fontAlgn="base"/>
            <a:r>
              <a:rPr lang="en-IN" sz="3000" b="1" dirty="0">
                <a:solidFill>
                  <a:srgbClr val="3C0206"/>
                </a:solidFill>
              </a:rPr>
              <a:t>Problem –I</a:t>
            </a:r>
            <a:endParaRPr lang="en-IN" sz="3000" dirty="0">
              <a:solidFill>
                <a:srgbClr val="3C0206"/>
              </a:solidFill>
            </a:endParaRPr>
          </a:p>
          <a:p>
            <a:pPr fontAlgn="base"/>
            <a:r>
              <a:rPr lang="en-IN" sz="3000" dirty="0">
                <a:solidFill>
                  <a:srgbClr val="3C0206"/>
                </a:solidFill>
              </a:rPr>
              <a:t>On 1.1. 2019, Raj Ltd. bought 100, 12% Govt. Bonds of </a:t>
            </a:r>
            <a:r>
              <a:rPr lang="en-IN" sz="3000" dirty="0" err="1">
                <a:solidFill>
                  <a:srgbClr val="3C0206"/>
                </a:solidFill>
              </a:rPr>
              <a:t>Rs</a:t>
            </a:r>
            <a:r>
              <a:rPr lang="en-IN" sz="3000" dirty="0">
                <a:solidFill>
                  <a:srgbClr val="3C0206"/>
                </a:solidFill>
              </a:rPr>
              <a:t>. 1,000 each at </a:t>
            </a:r>
            <a:r>
              <a:rPr lang="en-IN" sz="3000" dirty="0" err="1">
                <a:solidFill>
                  <a:srgbClr val="3C0206"/>
                </a:solidFill>
              </a:rPr>
              <a:t>Rs</a:t>
            </a:r>
            <a:r>
              <a:rPr lang="en-IN" sz="3000" dirty="0">
                <a:solidFill>
                  <a:srgbClr val="3C0206"/>
                </a:solidFill>
              </a:rPr>
              <a:t>. 940 each. On 1.8.2019, X Ltd. sold 50, 12% Debentures at </a:t>
            </a:r>
            <a:r>
              <a:rPr lang="en-IN" sz="3000" dirty="0" err="1">
                <a:solidFill>
                  <a:srgbClr val="3C0206"/>
                </a:solidFill>
              </a:rPr>
              <a:t>Rs</a:t>
            </a:r>
            <a:r>
              <a:rPr lang="en-IN" sz="3000" dirty="0">
                <a:solidFill>
                  <a:srgbClr val="3C0206"/>
                </a:solidFill>
              </a:rPr>
              <a:t>. 980 each.  Interest is paid half-yearly, i.e., on 30th, June and 31st December, every year. Prepare 12% Govt. Bonds Account assuming market price is </a:t>
            </a:r>
            <a:r>
              <a:rPr lang="en-IN" sz="3000" dirty="0" err="1">
                <a:solidFill>
                  <a:srgbClr val="3C0206"/>
                </a:solidFill>
              </a:rPr>
              <a:t>Rs</a:t>
            </a:r>
            <a:r>
              <a:rPr lang="en-IN" sz="3000" dirty="0">
                <a:solidFill>
                  <a:srgbClr val="3C0206"/>
                </a:solidFill>
              </a:rPr>
              <a:t>. 990 per bond.</a:t>
            </a:r>
          </a:p>
          <a:p>
            <a:r>
              <a:rPr lang="en" sz="3000" dirty="0">
                <a:solidFill>
                  <a:srgbClr val="3C0206"/>
                </a:solidFill>
                <a:latin typeface="Palanquin Dark"/>
                <a:ea typeface="Palanquin Dark"/>
                <a:cs typeface="Palanquin Dark"/>
                <a:sym typeface="Palanquin Dark"/>
              </a:rPr>
              <a:t> </a:t>
            </a:r>
          </a:p>
          <a:p>
            <a:endParaRPr lang="en-IN" sz="3000" dirty="0">
              <a:solidFill>
                <a:srgbClr val="3C0206"/>
              </a:solidFill>
            </a:endParaRPr>
          </a:p>
        </p:txBody>
      </p:sp>
    </p:spTree>
    <p:extLst>
      <p:ext uri="{BB962C8B-B14F-4D97-AF65-F5344CB8AC3E}">
        <p14:creationId xmlns:p14="http://schemas.microsoft.com/office/powerpoint/2010/main" val="265850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84415484"/>
              </p:ext>
            </p:extLst>
          </p:nvPr>
        </p:nvGraphicFramePr>
        <p:xfrm>
          <a:off x="11575" y="738664"/>
          <a:ext cx="9132425" cy="4375915"/>
        </p:xfrm>
        <a:graphic>
          <a:graphicData uri="http://schemas.openxmlformats.org/drawingml/2006/table">
            <a:tbl>
              <a:tblPr firstRow="1" firstCol="1" bandRow="1">
                <a:tableStyleId>{5C22544A-7EE6-4342-B048-85BDC9FD1C3A}</a:tableStyleId>
              </a:tblPr>
              <a:tblGrid>
                <a:gridCol w="773737"/>
                <a:gridCol w="1472180"/>
                <a:gridCol w="881575"/>
                <a:gridCol w="627872"/>
                <a:gridCol w="754722"/>
                <a:gridCol w="706769"/>
                <a:gridCol w="1418603"/>
                <a:gridCol w="855443"/>
                <a:gridCol w="843882"/>
                <a:gridCol w="797642"/>
              </a:tblGrid>
              <a:tr h="859704">
                <a:tc>
                  <a:txBody>
                    <a:bodyPr/>
                    <a:lstStyle/>
                    <a:p>
                      <a:pPr algn="ctr">
                        <a:lnSpc>
                          <a:spcPct val="150000"/>
                        </a:lnSpc>
                        <a:spcAft>
                          <a:spcPts val="0"/>
                        </a:spcAft>
                      </a:pPr>
                      <a:r>
                        <a:rPr lang="en-IN" sz="1600" dirty="0">
                          <a:solidFill>
                            <a:schemeClr val="tx1"/>
                          </a:solidFill>
                          <a:effectLst/>
                        </a:rPr>
                        <a:t>Date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Particular</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Face Value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Interest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Cost Price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Date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Particular</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Face Value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Interest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gn="ctr">
                        <a:lnSpc>
                          <a:spcPct val="150000"/>
                        </a:lnSpc>
                        <a:spcAft>
                          <a:spcPts val="0"/>
                        </a:spcAft>
                      </a:pPr>
                      <a:r>
                        <a:rPr lang="en-IN" sz="1600" dirty="0">
                          <a:solidFill>
                            <a:schemeClr val="tx1"/>
                          </a:solidFill>
                          <a:effectLst/>
                        </a:rPr>
                        <a:t>Cost Price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r h="735769">
                <a:tc>
                  <a:txBody>
                    <a:bodyPr/>
                    <a:lstStyle/>
                    <a:p>
                      <a:pPr>
                        <a:lnSpc>
                          <a:spcPct val="150000"/>
                        </a:lnSpc>
                        <a:spcAft>
                          <a:spcPts val="0"/>
                        </a:spcAft>
                      </a:pPr>
                      <a:r>
                        <a:rPr lang="en-IN" sz="1600" dirty="0">
                          <a:solidFill>
                            <a:schemeClr val="tx1"/>
                          </a:solidFill>
                          <a:effectLst/>
                        </a:rPr>
                        <a:t>01-01-19</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To Bank (Purchase)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100000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94000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30-6-19</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By Bank (</a:t>
                      </a:r>
                      <a:r>
                        <a:rPr lang="en-IN" sz="1600" dirty="0" err="1">
                          <a:solidFill>
                            <a:schemeClr val="tx1"/>
                          </a:solidFill>
                          <a:effectLst/>
                        </a:rPr>
                        <a:t>Int</a:t>
                      </a:r>
                      <a:r>
                        <a:rPr lang="en-IN" sz="1600" dirty="0">
                          <a:solidFill>
                            <a:schemeClr val="tx1"/>
                          </a:solidFill>
                          <a:effectLst/>
                        </a:rPr>
                        <a: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6000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r h="735769">
                <a:tc>
                  <a:txBody>
                    <a:bodyPr/>
                    <a:lstStyle/>
                    <a:p>
                      <a:pPr>
                        <a:lnSpc>
                          <a:spcPct val="150000"/>
                        </a:lnSpc>
                        <a:spcAft>
                          <a:spcPts val="0"/>
                        </a:spcAft>
                      </a:pPr>
                      <a:r>
                        <a:rPr lang="en-IN" sz="1600">
                          <a:solidFill>
                            <a:schemeClr val="tx1"/>
                          </a:solidFill>
                          <a:effectLst/>
                        </a:rPr>
                        <a:t>31.12-19</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To P&amp; L A/c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9000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01-07-19</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By Bank (Sold)</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50000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49000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r h="735769">
                <a:tc>
                  <a:txBody>
                    <a:bodyPr/>
                    <a:lstStyle/>
                    <a:p>
                      <a:pPr>
                        <a:lnSpc>
                          <a:spcPct val="150000"/>
                        </a:lnSpc>
                        <a:spcAft>
                          <a:spcPts val="0"/>
                        </a:spcAft>
                      </a:pPr>
                      <a:r>
                        <a:rPr lang="en-IN" sz="1600">
                          <a:solidFill>
                            <a:schemeClr val="tx1"/>
                          </a:solidFill>
                          <a:effectLst/>
                        </a:rPr>
                        <a:t>31.12.19</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To P &amp;L A/c (Profit)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2000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31.12-19</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By Bank (</a:t>
                      </a:r>
                      <a:r>
                        <a:rPr lang="en-IN" sz="1600" dirty="0" err="1">
                          <a:solidFill>
                            <a:schemeClr val="tx1"/>
                          </a:solidFill>
                          <a:effectLst/>
                        </a:rPr>
                        <a:t>Int</a:t>
                      </a:r>
                      <a:r>
                        <a:rPr lang="en-IN" sz="1600" dirty="0">
                          <a:solidFill>
                            <a:schemeClr val="tx1"/>
                          </a:solidFill>
                          <a:effectLst/>
                        </a:rPr>
                        <a: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3000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r h="735769">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31.12-19</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By Bal c/d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50000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47000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r h="573135">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 </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100000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9000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a:solidFill>
                            <a:schemeClr val="tx1"/>
                          </a:solidFill>
                          <a:effectLst/>
                        </a:rPr>
                        <a:t>96000</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 </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100000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9000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c>
                  <a:txBody>
                    <a:bodyPr/>
                    <a:lstStyle/>
                    <a:p>
                      <a:pPr>
                        <a:lnSpc>
                          <a:spcPct val="150000"/>
                        </a:lnSpc>
                        <a:spcAft>
                          <a:spcPts val="0"/>
                        </a:spcAft>
                      </a:pPr>
                      <a:r>
                        <a:rPr lang="en-IN" sz="1600" dirty="0">
                          <a:solidFill>
                            <a:schemeClr val="tx1"/>
                          </a:solidFill>
                          <a:effectLst/>
                        </a:rPr>
                        <a:t>96000</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blipFill>
                      <a:blip r:embed="rId3"/>
                      <a:tile tx="0" ty="0" sx="100000" sy="100000" flip="none" algn="tl"/>
                    </a:blipFill>
                  </a:tcPr>
                </a:tc>
              </a:tr>
            </a:tbl>
          </a:graphicData>
        </a:graphic>
      </p:graphicFrame>
      <p:sp>
        <p:nvSpPr>
          <p:cNvPr id="5" name="Rectangle 4"/>
          <p:cNvSpPr/>
          <p:nvPr/>
        </p:nvSpPr>
        <p:spPr>
          <a:xfrm>
            <a:off x="2291786" y="0"/>
            <a:ext cx="4572000" cy="738664"/>
          </a:xfrm>
          <a:prstGeom prst="rect">
            <a:avLst/>
          </a:prstGeom>
        </p:spPr>
        <p:txBody>
          <a:bodyPr>
            <a:spAutoFit/>
          </a:bodyPr>
          <a:lstStyle/>
          <a:p>
            <a:pPr lvl="0" algn="ctr" eaLnBrk="0" fontAlgn="base" hangingPunct="0">
              <a:spcBef>
                <a:spcPct val="0"/>
              </a:spcBef>
              <a:spcAft>
                <a:spcPct val="0"/>
              </a:spcAft>
              <a:buClrTx/>
            </a:pPr>
            <a:r>
              <a:rPr lang="en-US" altLang="en-US" b="1" dirty="0">
                <a:solidFill>
                  <a:srgbClr val="3C0206"/>
                </a:solidFill>
                <a:latin typeface="Arial" panose="020B0604020202020204" pitchFamily="34" charset="0"/>
                <a:ea typeface="Times New Roman" panose="02020603050405020304" pitchFamily="18" charset="0"/>
              </a:rPr>
              <a:t>In the Books of Raj Ltd.</a:t>
            </a:r>
            <a:endParaRPr lang="en-US" altLang="en-US" dirty="0">
              <a:solidFill>
                <a:srgbClr val="3C0206"/>
              </a:solidFill>
              <a:latin typeface="Arial" panose="020B0604020202020204" pitchFamily="34" charset="0"/>
              <a:ea typeface="Times New Roman" panose="02020603050405020304" pitchFamily="18" charset="0"/>
            </a:endParaRPr>
          </a:p>
          <a:p>
            <a:pPr lvl="0" algn="ctr" eaLnBrk="0" fontAlgn="base" hangingPunct="0">
              <a:spcBef>
                <a:spcPct val="0"/>
              </a:spcBef>
              <a:spcAft>
                <a:spcPct val="0"/>
              </a:spcAft>
              <a:buClrTx/>
            </a:pPr>
            <a:r>
              <a:rPr lang="en-US" altLang="en-US" b="1" dirty="0">
                <a:solidFill>
                  <a:srgbClr val="3C0206"/>
                </a:solidFill>
                <a:latin typeface="Arial" panose="020B0604020202020204" pitchFamily="34" charset="0"/>
                <a:ea typeface="Times New Roman" panose="02020603050405020304" pitchFamily="18" charset="0"/>
              </a:rPr>
              <a:t>12% Govt. Bond A/c</a:t>
            </a:r>
            <a:endParaRPr lang="en-US" altLang="en-US" dirty="0">
              <a:solidFill>
                <a:srgbClr val="3C0206"/>
              </a:solidFill>
              <a:latin typeface="Arial" panose="020B0604020202020204" pitchFamily="34" charset="0"/>
              <a:ea typeface="Times New Roman" panose="02020603050405020304" pitchFamily="18" charset="0"/>
            </a:endParaRPr>
          </a:p>
          <a:p>
            <a:pPr lvl="0" algn="ctr" eaLnBrk="0" fontAlgn="base" hangingPunct="0">
              <a:spcBef>
                <a:spcPct val="0"/>
              </a:spcBef>
              <a:spcAft>
                <a:spcPct val="0"/>
              </a:spcAft>
              <a:buClrTx/>
            </a:pPr>
            <a:r>
              <a:rPr lang="en-US" altLang="en-US" b="1" dirty="0">
                <a:solidFill>
                  <a:srgbClr val="3C0206"/>
                </a:solidFill>
                <a:latin typeface="Arial" panose="020B0604020202020204" pitchFamily="34" charset="0"/>
                <a:ea typeface="Times New Roman" panose="02020603050405020304" pitchFamily="18" charset="0"/>
              </a:rPr>
              <a:t>(Interest Payable -30</a:t>
            </a:r>
            <a:r>
              <a:rPr lang="en-US" altLang="en-US" b="1" baseline="30000" dirty="0">
                <a:solidFill>
                  <a:srgbClr val="3C0206"/>
                </a:solidFill>
                <a:latin typeface="Arial" panose="020B0604020202020204" pitchFamily="34" charset="0"/>
                <a:ea typeface="Times New Roman" panose="02020603050405020304" pitchFamily="18" charset="0"/>
              </a:rPr>
              <a:t>th</a:t>
            </a:r>
            <a:r>
              <a:rPr lang="en-US" altLang="en-US" b="1" dirty="0">
                <a:solidFill>
                  <a:srgbClr val="3C0206"/>
                </a:solidFill>
                <a:latin typeface="Arial" panose="020B0604020202020204" pitchFamily="34" charset="0"/>
                <a:ea typeface="Times New Roman" panose="02020603050405020304" pitchFamily="18" charset="0"/>
              </a:rPr>
              <a:t> June and 31</a:t>
            </a:r>
            <a:r>
              <a:rPr lang="en-US" altLang="en-US" b="1" baseline="30000" dirty="0">
                <a:solidFill>
                  <a:srgbClr val="3C0206"/>
                </a:solidFill>
                <a:latin typeface="Arial" panose="020B0604020202020204" pitchFamily="34" charset="0"/>
                <a:ea typeface="Times New Roman" panose="02020603050405020304" pitchFamily="18" charset="0"/>
              </a:rPr>
              <a:t>st</a:t>
            </a:r>
            <a:r>
              <a:rPr lang="en-US" altLang="en-US" b="1" dirty="0">
                <a:solidFill>
                  <a:srgbClr val="3C0206"/>
                </a:solidFill>
                <a:latin typeface="Arial" panose="020B0604020202020204" pitchFamily="34" charset="0"/>
                <a:ea typeface="Times New Roman" panose="02020603050405020304" pitchFamily="18" charset="0"/>
              </a:rPr>
              <a:t> December)</a:t>
            </a:r>
            <a:endParaRPr lang="en-US" altLang="en-US" dirty="0">
              <a:solidFill>
                <a:srgbClr val="3C0206"/>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474285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208344" y="47982"/>
            <a:ext cx="8704162" cy="4401205"/>
          </a:xfrm>
          <a:prstGeom prst="rect">
            <a:avLst/>
          </a:prstGeom>
        </p:spPr>
        <p:txBody>
          <a:bodyPr wrap="square">
            <a:spAutoFit/>
          </a:bodyPr>
          <a:lstStyle/>
          <a:p>
            <a:pPr lvl="0" algn="just" fontAlgn="base"/>
            <a:r>
              <a:rPr lang="en-IN" sz="2800" b="1" dirty="0"/>
              <a:t>Ex-Interest or Ex-Dividend:</a:t>
            </a:r>
            <a:endParaRPr lang="en-IN" sz="2800" dirty="0"/>
          </a:p>
          <a:p>
            <a:pPr algn="just" fontAlgn="base"/>
            <a:r>
              <a:rPr lang="en-IN" sz="2800" dirty="0"/>
              <a:t>When the seller retains the right to receive the interest/dividend, the transaction is called ‘Ex-Interest’ or ‘Ex-dividend’ purchase or sale. In other words, when the price quoted is exclusive of accrued interest/dividend, the price so quoted is treated as the capital cost of investment, i.e., the buyer has to pay accrued interest due from the last interest date to the date of transaction to the seller along with the cost price of investment.</a:t>
            </a:r>
          </a:p>
        </p:txBody>
      </p:sp>
    </p:spTree>
    <p:extLst>
      <p:ext uri="{BB962C8B-B14F-4D97-AF65-F5344CB8AC3E}">
        <p14:creationId xmlns:p14="http://schemas.microsoft.com/office/powerpoint/2010/main" val="382655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208344" y="47982"/>
            <a:ext cx="8704162" cy="4924425"/>
          </a:xfrm>
          <a:prstGeom prst="rect">
            <a:avLst/>
          </a:prstGeom>
        </p:spPr>
        <p:txBody>
          <a:bodyPr wrap="square">
            <a:spAutoFit/>
          </a:bodyPr>
          <a:lstStyle/>
          <a:p>
            <a:pPr algn="just" fontAlgn="base">
              <a:lnSpc>
                <a:spcPct val="150000"/>
              </a:lnSpc>
            </a:pPr>
            <a:r>
              <a:rPr lang="en-IN" sz="2000" b="1" dirty="0">
                <a:latin typeface="Times New Roman" panose="02020603050405020304" pitchFamily="18" charset="0"/>
                <a:ea typeface="Times New Roman" panose="02020603050405020304" pitchFamily="18" charset="0"/>
                <a:cs typeface="Times New Roman" panose="02020603050405020304" pitchFamily="18" charset="0"/>
              </a:rPr>
              <a:t>When Purchase and Sale of Investment before the date of payment of interest:</a:t>
            </a: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50000"/>
              </a:lnSpc>
            </a:pPr>
            <a:r>
              <a:rPr lang="en-IN" sz="2000" dirty="0">
                <a:latin typeface="Times New Roman" panose="02020603050405020304" pitchFamily="18" charset="0"/>
                <a:ea typeface="Times New Roman" panose="02020603050405020304" pitchFamily="18" charset="0"/>
                <a:cs typeface="Times New Roman" panose="02020603050405020304" pitchFamily="18" charset="0"/>
              </a:rPr>
              <a:t>So it necessary to think whether the quoted price of investment is inclusive of interest/dividend or exclusive of interest/dividend. </a:t>
            </a:r>
          </a:p>
          <a:p>
            <a:pPr algn="just" fontAlgn="base">
              <a:lnSpc>
                <a:spcPct val="150000"/>
              </a:lnSpc>
            </a:pPr>
            <a:r>
              <a:rPr lang="en-IN" sz="2000" dirty="0">
                <a:latin typeface="Times New Roman" panose="02020603050405020304" pitchFamily="18" charset="0"/>
                <a:ea typeface="Times New Roman" panose="02020603050405020304" pitchFamily="18" charset="0"/>
                <a:cs typeface="Times New Roman" panose="02020603050405020304" pitchFamily="18" charset="0"/>
              </a:rPr>
              <a:t>To learn Cum-Interest and Ex-Interest.</a:t>
            </a:r>
          </a:p>
          <a:p>
            <a:pPr marL="342900" lvl="0" indent="-342900" algn="just" fontAlgn="base">
              <a:lnSpc>
                <a:spcPct val="150000"/>
              </a:lnSpc>
              <a:buFont typeface="+mj-lt"/>
              <a:buAutoNum type="arabicPeriod"/>
            </a:pPr>
            <a:r>
              <a:rPr lang="en-IN" sz="2000" b="1" dirty="0">
                <a:latin typeface="Times New Roman" panose="02020603050405020304" pitchFamily="18" charset="0"/>
                <a:ea typeface="Times New Roman" panose="02020603050405020304" pitchFamily="18" charset="0"/>
                <a:cs typeface="Times New Roman" panose="02020603050405020304" pitchFamily="18" charset="0"/>
              </a:rPr>
              <a:t>Cum-Interest or Cum-Dividend:</a:t>
            </a: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ea typeface="Calibri" panose="020F0502020204030204" pitchFamily="34" charset="0"/>
                <a:cs typeface="Times New Roman" panose="02020603050405020304" pitchFamily="18" charset="0"/>
              </a:rPr>
              <a:t>Where the right to receive interest or dividend from the issuer of security passes from the seller to the buyer, the transaction is known as ‘Cum-Interest’ or ‘Cum-Dividend’ purchase or sale. In other words, when the accrued interest or dividend from the last interest or dividend date up to the date of transaction is included in the quoted price, the capital cost of investment purchased or sold is ascertained by deducting the accrued interest/dividend from the quoted prices. And the difference between the quoted price and the actual cost may be represented as ‘Cum-Interest’ or ‘Cum-Dividend</a:t>
            </a:r>
            <a:r>
              <a:rPr lang="en-IN" sz="2400" dirty="0">
                <a:latin typeface="Times New Roman" panose="02020603050405020304" pitchFamily="18" charset="0"/>
                <a:ea typeface="Calibri" panose="020F0502020204030204" pitchFamily="34"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63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208344" y="47982"/>
            <a:ext cx="8704162" cy="4832092"/>
          </a:xfrm>
          <a:prstGeom prst="rect">
            <a:avLst/>
          </a:prstGeom>
        </p:spPr>
        <p:txBody>
          <a:bodyPr wrap="square">
            <a:spAutoFit/>
          </a:bodyPr>
          <a:lstStyle/>
          <a:p>
            <a:pPr fontAlgn="base"/>
            <a:r>
              <a:rPr lang="en-IN" sz="2800" b="1" dirty="0"/>
              <a:t>For Example:</a:t>
            </a:r>
            <a:endParaRPr lang="en-IN" sz="2800" dirty="0"/>
          </a:p>
          <a:p>
            <a:pPr fontAlgn="base"/>
            <a:r>
              <a:rPr lang="en-IN" sz="2800" dirty="0"/>
              <a:t>On 15.3.2020  </a:t>
            </a:r>
            <a:r>
              <a:rPr lang="en-IN" sz="2800" dirty="0" err="1"/>
              <a:t>Osho</a:t>
            </a:r>
            <a:r>
              <a:rPr lang="en-IN" sz="2800" dirty="0"/>
              <a:t> Ltd. purchased </a:t>
            </a:r>
            <a:r>
              <a:rPr lang="en-IN" sz="2800" dirty="0" err="1"/>
              <a:t>Rs</a:t>
            </a:r>
            <a:r>
              <a:rPr lang="en-IN" sz="2800" dirty="0"/>
              <a:t>. 1,00,000, 9 per cent Govt. Stock (interest payable on 1st April, 1st July, 1st October and 1st January) at 88|cum-interest. On 1st August  </a:t>
            </a:r>
            <a:r>
              <a:rPr lang="en-IN" sz="2800" dirty="0" err="1"/>
              <a:t>Rs</a:t>
            </a:r>
            <a:r>
              <a:rPr lang="en-IN" sz="2800" dirty="0"/>
              <a:t>. 20,000 stock is sold at 89 cum-interest and on 1st September </a:t>
            </a:r>
            <a:r>
              <a:rPr lang="en-IN" sz="2800" dirty="0" err="1"/>
              <a:t>Rs</a:t>
            </a:r>
            <a:r>
              <a:rPr lang="en-IN" sz="2800" dirty="0"/>
              <a:t>. 30,000 stock is sold at 88 Ex-interest. On 31st December, the date of the Balance Sheet, the market price was </a:t>
            </a:r>
            <a:r>
              <a:rPr lang="en-IN" sz="2800" dirty="0" err="1"/>
              <a:t>Rs</a:t>
            </a:r>
            <a:r>
              <a:rPr lang="en-IN" sz="2800" dirty="0"/>
              <a:t>. 90.</a:t>
            </a:r>
          </a:p>
          <a:p>
            <a:pPr fontAlgn="base"/>
            <a:r>
              <a:rPr lang="en-IN" sz="2800" dirty="0"/>
              <a:t>Show the ledger account of the Investment for the year, ignoring Income Tax, Brokerage etc. and making apportionments in month.</a:t>
            </a:r>
          </a:p>
        </p:txBody>
      </p:sp>
    </p:spTree>
    <p:extLst>
      <p:ext uri="{BB962C8B-B14F-4D97-AF65-F5344CB8AC3E}">
        <p14:creationId xmlns:p14="http://schemas.microsoft.com/office/powerpoint/2010/main" val="1621476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208344" y="47982"/>
            <a:ext cx="8704162" cy="738664"/>
          </a:xfrm>
          <a:prstGeom prst="rect">
            <a:avLst/>
          </a:prstGeom>
        </p:spPr>
        <p:txBody>
          <a:bodyPr wrap="square">
            <a:spAutoFit/>
          </a:bodyPr>
          <a:lstStyle/>
          <a:p>
            <a:pPr lvl="0" algn="ctr" eaLnBrk="0" fontAlgn="base" hangingPunct="0">
              <a:spcBef>
                <a:spcPct val="0"/>
              </a:spcBef>
              <a:spcAft>
                <a:spcPct val="0"/>
              </a:spcAft>
              <a:buClrTx/>
            </a:pPr>
            <a:r>
              <a:rPr lang="en-US" altLang="en-US" b="1" dirty="0">
                <a:solidFill>
                  <a:schemeClr val="tx1"/>
                </a:solidFill>
                <a:latin typeface="Georgia" panose="02040502050405020303" pitchFamily="18" charset="0"/>
                <a:ea typeface="Times New Roman" panose="02020603050405020304" pitchFamily="18" charset="0"/>
              </a:rPr>
              <a:t>In the Books of </a:t>
            </a:r>
            <a:r>
              <a:rPr lang="en-US" altLang="en-US" b="1" dirty="0" err="1">
                <a:solidFill>
                  <a:schemeClr val="tx1"/>
                </a:solidFill>
                <a:latin typeface="Georgia" panose="02040502050405020303" pitchFamily="18" charset="0"/>
                <a:ea typeface="Times New Roman" panose="02020603050405020304" pitchFamily="18" charset="0"/>
              </a:rPr>
              <a:t>Osho</a:t>
            </a:r>
            <a:r>
              <a:rPr lang="en-US" altLang="en-US" b="1" dirty="0">
                <a:solidFill>
                  <a:schemeClr val="tx1"/>
                </a:solidFill>
                <a:latin typeface="Georgia" panose="02040502050405020303" pitchFamily="18" charset="0"/>
                <a:ea typeface="Times New Roman" panose="02020603050405020304" pitchFamily="18" charset="0"/>
              </a:rPr>
              <a:t> Ltd.</a:t>
            </a:r>
            <a:endParaRPr lang="en-US" altLang="en-US" dirty="0">
              <a:solidFill>
                <a:schemeClr val="tx1"/>
              </a:solidFill>
              <a:ea typeface="Times New Roman" panose="02020603050405020304" pitchFamily="18" charset="0"/>
            </a:endParaRPr>
          </a:p>
          <a:p>
            <a:pPr lvl="0" algn="ctr" eaLnBrk="0" fontAlgn="base" hangingPunct="0">
              <a:spcBef>
                <a:spcPct val="0"/>
              </a:spcBef>
              <a:spcAft>
                <a:spcPct val="0"/>
              </a:spcAft>
              <a:buClrTx/>
            </a:pPr>
            <a:r>
              <a:rPr lang="en-US" altLang="en-US" b="1" dirty="0">
                <a:solidFill>
                  <a:schemeClr val="tx1"/>
                </a:solidFill>
                <a:latin typeface="Georgia" panose="02040502050405020303" pitchFamily="18" charset="0"/>
                <a:ea typeface="Times New Roman" panose="02020603050405020304" pitchFamily="18" charset="0"/>
              </a:rPr>
              <a:t>12% Govt. Bond A/c</a:t>
            </a:r>
            <a:endParaRPr lang="en-US" altLang="en-US" dirty="0">
              <a:solidFill>
                <a:schemeClr val="tx1"/>
              </a:solidFill>
              <a:ea typeface="Times New Roman" panose="02020603050405020304" pitchFamily="18" charset="0"/>
            </a:endParaRPr>
          </a:p>
          <a:p>
            <a:pPr lvl="0" algn="ctr" eaLnBrk="0" fontAlgn="base" hangingPunct="0">
              <a:spcBef>
                <a:spcPct val="0"/>
              </a:spcBef>
              <a:spcAft>
                <a:spcPct val="0"/>
              </a:spcAft>
              <a:buClrTx/>
            </a:pPr>
            <a:r>
              <a:rPr lang="en-US" altLang="en-US" dirty="0">
                <a:solidFill>
                  <a:schemeClr val="tx1"/>
                </a:solidFill>
                <a:latin typeface="Arial" panose="020B0604020202020204" pitchFamily="34" charset="0"/>
                <a:ea typeface="Times New Roman" panose="02020603050405020304" pitchFamily="18" charset="0"/>
              </a:rPr>
              <a:t>(Interest payable on 1st April, 1st July, 1st October and 1st January)</a:t>
            </a:r>
            <a:endParaRPr lang="en-US" altLang="en-US" sz="2000" dirty="0">
              <a:solidFill>
                <a:schemeClr val="tx1"/>
              </a:solidFill>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916078"/>
              </p:ext>
            </p:extLst>
          </p:nvPr>
        </p:nvGraphicFramePr>
        <p:xfrm>
          <a:off x="92597" y="834230"/>
          <a:ext cx="8819909" cy="4126724"/>
        </p:xfrm>
        <a:graphic>
          <a:graphicData uri="http://schemas.openxmlformats.org/drawingml/2006/table">
            <a:tbl>
              <a:tblPr firstRow="1" firstCol="1" bandRow="1">
                <a:tableStyleId>{5C22544A-7EE6-4342-B048-85BDC9FD1C3A}</a:tableStyleId>
              </a:tblPr>
              <a:tblGrid>
                <a:gridCol w="879676"/>
                <a:gridCol w="1539433"/>
                <a:gridCol w="914400"/>
                <a:gridCol w="567160"/>
                <a:gridCol w="777719"/>
                <a:gridCol w="939957"/>
                <a:gridCol w="990800"/>
                <a:gridCol w="837392"/>
                <a:gridCol w="643880"/>
                <a:gridCol w="729492"/>
              </a:tblGrid>
              <a:tr h="901973">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Date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Particular</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Face Value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Interest</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Cost Price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Date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Particular</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Face Value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Interest</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gn="ct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Cost Price</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488043">
                <a:tc>
                  <a:txBody>
                    <a:bodyPr/>
                    <a:lstStyle/>
                    <a:p>
                      <a:pPr>
                        <a:lnSpc>
                          <a:spcPct val="150000"/>
                        </a:lnSpc>
                        <a:spcAft>
                          <a:spcPts val="0"/>
                        </a:spcAft>
                      </a:pPr>
                      <a:r>
                        <a:rPr lang="en-IN" sz="1200" b="1" dirty="0" smtClean="0">
                          <a:solidFill>
                            <a:schemeClr val="tx1"/>
                          </a:solidFill>
                          <a:effectLst/>
                          <a:latin typeface="Times New Roman" panose="02020603050405020304" pitchFamily="18" charset="0"/>
                          <a:cs typeface="Times New Roman" panose="02020603050405020304" pitchFamily="18" charset="0"/>
                        </a:rPr>
                        <a:t>15-3-20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 Bank (Purchase)</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100000</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1875</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86625</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01.04.20</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By Bank (</a:t>
                      </a:r>
                      <a:r>
                        <a:rPr lang="en-IN" sz="1200" b="1" dirty="0" err="1">
                          <a:solidFill>
                            <a:schemeClr val="tx1"/>
                          </a:solidFill>
                          <a:effectLst/>
                          <a:latin typeface="Times New Roman" panose="02020603050405020304" pitchFamily="18" charset="0"/>
                          <a:cs typeface="Times New Roman" panose="02020603050405020304" pitchFamily="18" charset="0"/>
                        </a:rPr>
                        <a:t>Int</a:t>
                      </a:r>
                      <a:r>
                        <a:rPr lang="en-IN" sz="1200" b="1" dirty="0">
                          <a:solidFill>
                            <a:schemeClr val="tx1"/>
                          </a:solidFill>
                          <a:effectLst/>
                          <a:latin typeface="Times New Roman" panose="02020603050405020304" pitchFamily="18" charset="0"/>
                          <a:cs typeface="Times New Roman" panose="02020603050405020304" pitchFamily="18" charset="0"/>
                        </a:rPr>
                        <a:t>)</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a:solidFill>
                            <a:schemeClr val="tx1"/>
                          </a:solidFill>
                          <a:effectLst/>
                          <a:latin typeface="Times New Roman" panose="02020603050405020304" pitchFamily="18" charset="0"/>
                          <a:cs typeface="Times New Roman" panose="02020603050405020304" pitchFamily="18" charset="0"/>
                        </a:rPr>
                        <a:t>2250</a:t>
                      </a:r>
                      <a:endParaRPr lang="en-IN"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a:solidFill>
                            <a:schemeClr val="tx1"/>
                          </a:solidFill>
                          <a:effectLst/>
                          <a:latin typeface="Times New Roman" panose="02020603050405020304" pitchFamily="18" charset="0"/>
                          <a:cs typeface="Times New Roman" panose="02020603050405020304" pitchFamily="18" charset="0"/>
                        </a:rPr>
                        <a:t>-</a:t>
                      </a:r>
                      <a:endParaRPr lang="en-IN"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488043">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01.08-20</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 P&amp; L A/c (profit)</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 </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 </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125</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01-07-20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By Bank (</a:t>
                      </a:r>
                      <a:r>
                        <a:rPr lang="en-IN" sz="1200" b="1" dirty="0" err="1">
                          <a:solidFill>
                            <a:schemeClr val="tx1"/>
                          </a:solidFill>
                          <a:effectLst/>
                          <a:latin typeface="Times New Roman" panose="02020603050405020304" pitchFamily="18" charset="0"/>
                          <a:cs typeface="Times New Roman" panose="02020603050405020304" pitchFamily="18" charset="0"/>
                        </a:rPr>
                        <a:t>Int</a:t>
                      </a:r>
                      <a:r>
                        <a:rPr lang="en-IN" sz="1200" b="1" dirty="0">
                          <a:solidFill>
                            <a:schemeClr val="tx1"/>
                          </a:solidFill>
                          <a:effectLst/>
                          <a:latin typeface="Times New Roman" panose="02020603050405020304" pitchFamily="18" charset="0"/>
                          <a:cs typeface="Times New Roman" panose="02020603050405020304" pitchFamily="18" charset="0"/>
                        </a:rPr>
                        <a:t>)</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a:solidFill>
                            <a:schemeClr val="tx1"/>
                          </a:solidFill>
                          <a:effectLst/>
                          <a:latin typeface="Times New Roman" panose="02020603050405020304" pitchFamily="18" charset="0"/>
                          <a:cs typeface="Times New Roman" panose="02020603050405020304" pitchFamily="18" charset="0"/>
                        </a:rPr>
                        <a:t>2250</a:t>
                      </a:r>
                      <a:endParaRPr lang="en-IN"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49000</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701425">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01.09-20</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To P &amp;L A/c (Profit)</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 </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 </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787</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01-08-20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By Bank (Sold)</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30000</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450</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26775</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488043">
                <a:tc>
                  <a:txBody>
                    <a:bodyPr/>
                    <a:lstStyle/>
                    <a:p>
                      <a:pPr>
                        <a:lnSpc>
                          <a:spcPct val="150000"/>
                        </a:lnSpc>
                        <a:spcAft>
                          <a:spcPts val="0"/>
                        </a:spcAft>
                      </a:pPr>
                      <a:r>
                        <a:rPr lang="en-IN" sz="1200" b="1" dirty="0" smtClean="0">
                          <a:solidFill>
                            <a:schemeClr val="tx1"/>
                          </a:solidFill>
                          <a:effectLst/>
                          <a:latin typeface="Times New Roman" panose="02020603050405020304" pitchFamily="18" charset="0"/>
                          <a:cs typeface="Times New Roman" panose="02020603050405020304" pitchFamily="18" charset="0"/>
                        </a:rPr>
                        <a:t>31.12-</a:t>
                      </a:r>
                      <a:r>
                        <a:rPr lang="en-IN" sz="1200" b="1" baseline="0" dirty="0" smtClean="0">
                          <a:solidFill>
                            <a:schemeClr val="tx1"/>
                          </a:solidFill>
                          <a:effectLst/>
                          <a:latin typeface="Times New Roman" panose="02020603050405020304" pitchFamily="18" charset="0"/>
                          <a:cs typeface="Times New Roman" panose="02020603050405020304" pitchFamily="18" charset="0"/>
                        </a:rPr>
                        <a:t> </a:t>
                      </a:r>
                      <a:r>
                        <a:rPr lang="en-IN" sz="1200" b="1" dirty="0" smtClean="0">
                          <a:solidFill>
                            <a:schemeClr val="tx1"/>
                          </a:solidFill>
                          <a:effectLst/>
                          <a:latin typeface="Times New Roman" panose="02020603050405020304" pitchFamily="18" charset="0"/>
                          <a:cs typeface="Times New Roman" panose="02020603050405020304" pitchFamily="18" charset="0"/>
                        </a:rPr>
                        <a:t>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To P &amp;L A/c (Int)</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a:solidFill>
                            <a:schemeClr val="tx1"/>
                          </a:solidFill>
                          <a:effectLst/>
                          <a:latin typeface="Times New Roman" panose="02020603050405020304" pitchFamily="18" charset="0"/>
                          <a:cs typeface="Times New Roman" panose="02020603050405020304" pitchFamily="18" charset="0"/>
                        </a:rPr>
                        <a:t> </a:t>
                      </a:r>
                      <a:endParaRPr lang="en-IN"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5475</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01.10-20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By Bank ( </a:t>
                      </a:r>
                      <a:r>
                        <a:rPr lang="en-IN" sz="1200" b="1" dirty="0" err="1">
                          <a:solidFill>
                            <a:schemeClr val="tx1"/>
                          </a:solidFill>
                          <a:effectLst/>
                          <a:latin typeface="Times New Roman" panose="02020603050405020304" pitchFamily="18" charset="0"/>
                          <a:cs typeface="Times New Roman" panose="02020603050405020304" pitchFamily="18" charset="0"/>
                        </a:rPr>
                        <a:t>Int</a:t>
                      </a:r>
                      <a:r>
                        <a:rPr lang="en-IN"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1125</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488043">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 </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a:solidFill>
                            <a:schemeClr val="tx1"/>
                          </a:solidFill>
                          <a:effectLst/>
                          <a:latin typeface="Times New Roman" panose="02020603050405020304" pitchFamily="18" charset="0"/>
                          <a:cs typeface="Times New Roman" panose="02020603050405020304" pitchFamily="18" charset="0"/>
                        </a:rPr>
                        <a:t> </a:t>
                      </a:r>
                      <a:endParaRPr lang="en-IN"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31.12.20</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By Bal c/d</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50000</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1125</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400" b="1" dirty="0">
                          <a:solidFill>
                            <a:schemeClr val="tx1"/>
                          </a:solidFill>
                          <a:effectLst/>
                          <a:latin typeface="Times New Roman" panose="02020603050405020304" pitchFamily="18" charset="0"/>
                          <a:cs typeface="Times New Roman" panose="02020603050405020304" pitchFamily="18" charset="0"/>
                        </a:rPr>
                        <a:t>43312</a:t>
                      </a:r>
                      <a:endParaRPr lang="en-IN"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244021">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 </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 </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100000</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7350</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85537</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100000</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7350</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85537</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blipFill>
                      <a:blip r:embed="rId2"/>
                      <a:tile tx="0" ty="0" sx="100000" sy="100000" flip="none" algn="tl"/>
                    </a:blipFill>
                  </a:tcPr>
                </a:tc>
              </a:tr>
              <a:tr h="244021">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01-01.21</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To bal b/d</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50000</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1125</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43312</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a:solidFill>
                            <a:schemeClr val="tx1"/>
                          </a:solidFill>
                          <a:effectLst/>
                          <a:latin typeface="Times New Roman" panose="02020603050405020304" pitchFamily="18" charset="0"/>
                          <a:cs typeface="Times New Roman" panose="02020603050405020304" pitchFamily="18" charset="0"/>
                        </a:rPr>
                        <a:t> </a:t>
                      </a:r>
                      <a:endParaRPr lang="en-IN"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c>
                  <a:txBody>
                    <a:bodyPr/>
                    <a:lstStyle/>
                    <a:p>
                      <a:pPr>
                        <a:lnSpc>
                          <a:spcPct val="150000"/>
                        </a:lnSpc>
                        <a:spcAft>
                          <a:spcPts val="0"/>
                        </a:spcAft>
                      </a:pPr>
                      <a:r>
                        <a:rPr lang="en-IN" sz="1200" dirty="0">
                          <a:solidFill>
                            <a:schemeClr val="tx1"/>
                          </a:solidFill>
                          <a:effectLst/>
                          <a:latin typeface="Times New Roman" panose="02020603050405020304" pitchFamily="18" charset="0"/>
                          <a:cs typeface="Times New Roman" panose="02020603050405020304" pitchFamily="18" charset="0"/>
                        </a:rPr>
                        <a:t> </a:t>
                      </a:r>
                      <a:endParaRPr lang="en-I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551" marR="66551" marT="0" marB="0"/>
                </a:tc>
              </a:tr>
            </a:tbl>
          </a:graphicData>
        </a:graphic>
      </p:graphicFrame>
    </p:spTree>
    <p:extLst>
      <p:ext uri="{BB962C8B-B14F-4D97-AF65-F5344CB8AC3E}">
        <p14:creationId xmlns:p14="http://schemas.microsoft.com/office/powerpoint/2010/main" val="3435214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621</Words>
  <Application>Microsoft Office PowerPoint</Application>
  <PresentationFormat>On-screen Show (16:9)</PresentationFormat>
  <Paragraphs>169</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Palanquin Dark</vt:lpstr>
      <vt:lpstr>Calibri</vt:lpstr>
      <vt:lpstr>Times New Roman</vt:lpstr>
      <vt:lpstr>Georgia</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PlayMate</dc:creator>
  <cp:lastModifiedBy>PlayMate</cp:lastModifiedBy>
  <cp:revision>10</cp:revision>
  <dcterms:modified xsi:type="dcterms:W3CDTF">2021-03-14T17:11:50Z</dcterms:modified>
</cp:coreProperties>
</file>